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65" r:id="rId3"/>
    <p:sldId id="266" r:id="rId4"/>
    <p:sldId id="276" r:id="rId5"/>
    <p:sldId id="267" r:id="rId6"/>
    <p:sldId id="269" r:id="rId7"/>
    <p:sldId id="270" r:id="rId8"/>
    <p:sldId id="271" r:id="rId9"/>
    <p:sldId id="277" r:id="rId10"/>
    <p:sldId id="278" r:id="rId11"/>
    <p:sldId id="279" r:id="rId12"/>
    <p:sldId id="272" r:id="rId13"/>
    <p:sldId id="281" r:id="rId14"/>
    <p:sldId id="284" r:id="rId15"/>
    <p:sldId id="273" r:id="rId16"/>
    <p:sldId id="282" r:id="rId17"/>
    <p:sldId id="274" r:id="rId18"/>
    <p:sldId id="283"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9" d="100"/>
          <a:sy n="89" d="100"/>
        </p:scale>
        <p:origin x="466" y="7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4/22/2023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4/22/2023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4/22/2023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4/22/2023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4/22/2023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4/22/2023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4/22/2023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4/22/2023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4/22/2023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4/22/2023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4/22/2023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4/22/2023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345" y="3284984"/>
            <a:ext cx="9289032" cy="1374835"/>
          </a:xfrm>
        </p:spPr>
        <p:txBody>
          <a:bodyPr>
            <a:normAutofit fontScale="90000"/>
          </a:bodyPr>
          <a:lstStyle/>
          <a:p>
            <a:r>
              <a:rPr lang="en-US" dirty="0">
                <a:latin typeface="Cooper Black" panose="0208090404030B020404" pitchFamily="18" charset="0"/>
              </a:rPr>
              <a:t>AUTOMATIC PET FEEDER</a:t>
            </a:r>
            <a:r>
              <a:rPr lang="en-US" dirty="0"/>
              <a:t>.</a:t>
            </a:r>
            <a:endParaRPr dirty="0"/>
          </a:p>
        </p:txBody>
      </p:sp>
      <p:pic>
        <p:nvPicPr>
          <p:cNvPr id="1030" name="Picture 6" descr="The Dangers of a Dog Eating Cat Food | Cuteness">
            <a:extLst>
              <a:ext uri="{FF2B5EF4-FFF2-40B4-BE49-F238E27FC236}">
                <a16:creationId xmlns:a16="http://schemas.microsoft.com/office/drawing/2014/main" id="{57DBFD06-0B64-9B8E-E672-EB00F68AC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328" y="3140968"/>
            <a:ext cx="3070312" cy="24482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7650-6567-367A-DAF4-29B174AF593D}"/>
              </a:ext>
            </a:extLst>
          </p:cNvPr>
          <p:cNvSpPr>
            <a:spLocks noGrp="1"/>
          </p:cNvSpPr>
          <p:nvPr>
            <p:ph type="title"/>
          </p:nvPr>
        </p:nvSpPr>
        <p:spPr>
          <a:xfrm>
            <a:off x="1524000" y="190499"/>
            <a:ext cx="9144000" cy="1143000"/>
          </a:xfrm>
        </p:spPr>
        <p:txBody>
          <a:bodyPr/>
          <a:lstStyle/>
          <a:p>
            <a:r>
              <a:rPr lang="en-US" sz="3600" dirty="0">
                <a:latin typeface="Algerian" panose="04020705040A02060702" pitchFamily="82" charset="0"/>
              </a:rPr>
              <a:t>METHODOLOGY</a:t>
            </a:r>
            <a:endParaRPr lang="en-IN" dirty="0"/>
          </a:p>
        </p:txBody>
      </p:sp>
      <p:sp>
        <p:nvSpPr>
          <p:cNvPr id="4" name="Content Placeholder 3">
            <a:extLst>
              <a:ext uri="{FF2B5EF4-FFF2-40B4-BE49-F238E27FC236}">
                <a16:creationId xmlns:a16="http://schemas.microsoft.com/office/drawing/2014/main" id="{8CEFBF05-8690-8F15-D847-B712ED542E2E}"/>
              </a:ext>
            </a:extLst>
          </p:cNvPr>
          <p:cNvSpPr>
            <a:spLocks noGrp="1"/>
          </p:cNvSpPr>
          <p:nvPr>
            <p:ph sz="half" idx="2"/>
          </p:nvPr>
        </p:nvSpPr>
        <p:spPr>
          <a:xfrm>
            <a:off x="1524000" y="1700808"/>
            <a:ext cx="4346448" cy="4395193"/>
          </a:xfrm>
        </p:spPr>
        <p:txBody>
          <a:bodyPr>
            <a:normAutofit/>
          </a:bodyPr>
          <a:lstStyle/>
          <a:p>
            <a:pPr marL="285750" indent="-285750">
              <a:buFont typeface="Arial" panose="020B0604020202020204" pitchFamily="34" charset="0"/>
              <a:buChar char="•"/>
            </a:pPr>
            <a:r>
              <a:rPr lang="en-US" dirty="0"/>
              <a:t>AS WE ARE USING TRANSPERENT /TRANSCLUSENT  FOOD CONTAINER , IT MAKES THE FOOD LEVEL VISIBLE.</a:t>
            </a:r>
          </a:p>
          <a:p>
            <a:endParaRPr lang="en-IN" dirty="0"/>
          </a:p>
        </p:txBody>
      </p:sp>
      <p:pic>
        <p:nvPicPr>
          <p:cNvPr id="9" name="Picture 8">
            <a:extLst>
              <a:ext uri="{FF2B5EF4-FFF2-40B4-BE49-F238E27FC236}">
                <a16:creationId xmlns:a16="http://schemas.microsoft.com/office/drawing/2014/main" id="{EFADDCC8-09EE-BA6B-E372-A0666722D3F3}"/>
              </a:ext>
            </a:extLst>
          </p:cNvPr>
          <p:cNvPicPr>
            <a:picLocks noChangeAspect="1"/>
          </p:cNvPicPr>
          <p:nvPr/>
        </p:nvPicPr>
        <p:blipFill>
          <a:blip r:embed="rId2"/>
          <a:stretch>
            <a:fillRect/>
          </a:stretch>
        </p:blipFill>
        <p:spPr>
          <a:xfrm>
            <a:off x="6096000" y="380999"/>
            <a:ext cx="4572001" cy="6096001"/>
          </a:xfrm>
          <a:prstGeom prst="rect">
            <a:avLst/>
          </a:prstGeom>
        </p:spPr>
      </p:pic>
    </p:spTree>
    <p:extLst>
      <p:ext uri="{BB962C8B-B14F-4D97-AF65-F5344CB8AC3E}">
        <p14:creationId xmlns:p14="http://schemas.microsoft.com/office/powerpoint/2010/main" val="209321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75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8ED3-8D42-0034-4238-722211B0FAFD}"/>
              </a:ext>
            </a:extLst>
          </p:cNvPr>
          <p:cNvSpPr>
            <a:spLocks noGrp="1"/>
          </p:cNvSpPr>
          <p:nvPr>
            <p:ph type="title"/>
          </p:nvPr>
        </p:nvSpPr>
        <p:spPr>
          <a:xfrm>
            <a:off x="1524000" y="311424"/>
            <a:ext cx="9144000" cy="1143000"/>
          </a:xfrm>
        </p:spPr>
        <p:txBody>
          <a:bodyPr/>
          <a:lstStyle/>
          <a:p>
            <a:r>
              <a:rPr lang="en-US" sz="3200" dirty="0">
                <a:latin typeface="Algerian" panose="04020705040A02060702" pitchFamily="82" charset="0"/>
              </a:rPr>
              <a:t>METHODOLOGY</a:t>
            </a:r>
            <a:endParaRPr lang="en-IN" dirty="0"/>
          </a:p>
        </p:txBody>
      </p:sp>
      <p:sp>
        <p:nvSpPr>
          <p:cNvPr id="4" name="Content Placeholder 3">
            <a:extLst>
              <a:ext uri="{FF2B5EF4-FFF2-40B4-BE49-F238E27FC236}">
                <a16:creationId xmlns:a16="http://schemas.microsoft.com/office/drawing/2014/main" id="{C4F40B8E-EAAB-E7A0-C508-884DC0578E16}"/>
              </a:ext>
            </a:extLst>
          </p:cNvPr>
          <p:cNvSpPr>
            <a:spLocks noGrp="1"/>
          </p:cNvSpPr>
          <p:nvPr>
            <p:ph sz="half" idx="2"/>
          </p:nvPr>
        </p:nvSpPr>
        <p:spPr>
          <a:xfrm>
            <a:off x="1144909" y="1676402"/>
            <a:ext cx="4725539" cy="4419600"/>
          </a:xfrm>
        </p:spPr>
        <p:txBody>
          <a:bodyPr>
            <a:normAutofit/>
          </a:bodyPr>
          <a:lstStyle/>
          <a:p>
            <a:pPr marL="285750" indent="-285750">
              <a:buFont typeface="Arial" panose="020B0604020202020204" pitchFamily="34" charset="0"/>
              <a:buChar char="•"/>
            </a:pPr>
            <a:r>
              <a:rPr lang="en-US" dirty="0"/>
              <a:t>WE  MAKE  A SLIT TO THE CONTAINER ,OPENING AND CLOSING THE SLIT IS CONTROLLED WITH THE HELP OF SERVO MOTOR </a:t>
            </a:r>
          </a:p>
          <a:p>
            <a:pPr marL="285750" indent="-285750">
              <a:buFont typeface="Arial" panose="020B0604020202020204" pitchFamily="34" charset="0"/>
              <a:buChar char="•"/>
            </a:pPr>
            <a:r>
              <a:rPr lang="en-US" dirty="0"/>
              <a:t>THE SERVO MOTOR CAN BE AUTOMATICALLY CONTROLLED  WITH THE HELP OF ULTRASONIC SENSOR &amp; MANUALLY WITH WIFI MODULE .</a:t>
            </a:r>
          </a:p>
          <a:p>
            <a:pPr marL="285750" indent="-285750">
              <a:buFont typeface="Arial" panose="020B0604020202020204" pitchFamily="34" charset="0"/>
              <a:buChar char="•"/>
            </a:pPr>
            <a:r>
              <a:rPr lang="en-US" dirty="0"/>
              <a:t>WITH THE HELP OF BLYNK SOFTWARE  WE CAN CONTROLL THE OPENING AND CLOSING MECHANISM IN THREE LEVLS.</a:t>
            </a:r>
          </a:p>
          <a:p>
            <a:endParaRPr lang="en-IN" dirty="0"/>
          </a:p>
        </p:txBody>
      </p:sp>
      <p:pic>
        <p:nvPicPr>
          <p:cNvPr id="8" name="Picture 7">
            <a:extLst>
              <a:ext uri="{FF2B5EF4-FFF2-40B4-BE49-F238E27FC236}">
                <a16:creationId xmlns:a16="http://schemas.microsoft.com/office/drawing/2014/main" id="{EE68CE5B-659D-8537-7945-F44B20513CBA}"/>
              </a:ext>
            </a:extLst>
          </p:cNvPr>
          <p:cNvPicPr>
            <a:picLocks noChangeAspect="1"/>
          </p:cNvPicPr>
          <p:nvPr/>
        </p:nvPicPr>
        <p:blipFill>
          <a:blip r:embed="rId2"/>
          <a:stretch>
            <a:fillRect/>
          </a:stretch>
        </p:blipFill>
        <p:spPr>
          <a:xfrm>
            <a:off x="6456040" y="380999"/>
            <a:ext cx="4591051" cy="6096001"/>
          </a:xfrm>
          <a:prstGeom prst="rect">
            <a:avLst/>
          </a:prstGeom>
        </p:spPr>
      </p:pic>
    </p:spTree>
    <p:extLst>
      <p:ext uri="{BB962C8B-B14F-4D97-AF65-F5344CB8AC3E}">
        <p14:creationId xmlns:p14="http://schemas.microsoft.com/office/powerpoint/2010/main" val="171795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8031"/>
            <a:ext cx="8064896" cy="764704"/>
          </a:xfrm>
        </p:spPr>
        <p:txBody>
          <a:bodyPr>
            <a:normAutofit/>
          </a:bodyPr>
          <a:lstStyle/>
          <a:p>
            <a:r>
              <a:rPr lang="en-US" sz="4400" dirty="0">
                <a:latin typeface="Algerian" panose="04020705040A02060702" pitchFamily="82" charset="0"/>
              </a:rPr>
              <a:t>RAW SKETCH</a:t>
            </a:r>
          </a:p>
        </p:txBody>
      </p:sp>
      <p:pic>
        <p:nvPicPr>
          <p:cNvPr id="6" name="Picture 5">
            <a:extLst>
              <a:ext uri="{FF2B5EF4-FFF2-40B4-BE49-F238E27FC236}">
                <a16:creationId xmlns:a16="http://schemas.microsoft.com/office/drawing/2014/main" id="{355A0B55-4AF5-AD64-1FB8-81982EFA7F22}"/>
              </a:ext>
            </a:extLst>
          </p:cNvPr>
          <p:cNvPicPr>
            <a:picLocks noChangeAspect="1"/>
          </p:cNvPicPr>
          <p:nvPr/>
        </p:nvPicPr>
        <p:blipFill>
          <a:blip r:embed="rId2"/>
          <a:stretch>
            <a:fillRect/>
          </a:stretch>
        </p:blipFill>
        <p:spPr>
          <a:xfrm>
            <a:off x="4151784" y="58316"/>
            <a:ext cx="5056026" cy="67413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98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A515-DD51-7E06-FF5E-CFD27ACB42FE}"/>
              </a:ext>
            </a:extLst>
          </p:cNvPr>
          <p:cNvSpPr>
            <a:spLocks noGrp="1"/>
          </p:cNvSpPr>
          <p:nvPr>
            <p:ph type="title"/>
          </p:nvPr>
        </p:nvSpPr>
        <p:spPr/>
        <p:txBody>
          <a:bodyPr>
            <a:normAutofit/>
          </a:bodyPr>
          <a:lstStyle/>
          <a:p>
            <a:r>
              <a:rPr lang="en-US" sz="4400" dirty="0">
                <a:latin typeface="Algerian" panose="04020705040A02060702" pitchFamily="82" charset="0"/>
              </a:rPr>
              <a:t>FEATURES</a:t>
            </a:r>
          </a:p>
        </p:txBody>
      </p:sp>
      <p:sp>
        <p:nvSpPr>
          <p:cNvPr id="3" name="Content Placeholder 2">
            <a:extLst>
              <a:ext uri="{FF2B5EF4-FFF2-40B4-BE49-F238E27FC236}">
                <a16:creationId xmlns:a16="http://schemas.microsoft.com/office/drawing/2014/main" id="{330267D8-B9AC-C82B-8367-010B5760A189}"/>
              </a:ext>
            </a:extLst>
          </p:cNvPr>
          <p:cNvSpPr>
            <a:spLocks noGrp="1"/>
          </p:cNvSpPr>
          <p:nvPr>
            <p:ph idx="1"/>
          </p:nvPr>
        </p:nvSpPr>
        <p:spPr>
          <a:xfrm>
            <a:off x="1227981" y="2015280"/>
            <a:ext cx="8756451" cy="4408512"/>
          </a:xfrm>
        </p:spPr>
        <p:txBody>
          <a:bodyPr/>
          <a:lstStyle/>
          <a:p>
            <a:r>
              <a:rPr lang="en-US" dirty="0"/>
              <a:t>WIFI CONTROLLABLE:- amount of food dropped in the bowl is controlled with the help of inbuilt </a:t>
            </a:r>
            <a:r>
              <a:rPr lang="en-US" dirty="0" err="1"/>
              <a:t>wifi</a:t>
            </a:r>
            <a:r>
              <a:rPr lang="en-US" dirty="0"/>
              <a:t> module through </a:t>
            </a:r>
            <a:r>
              <a:rPr lang="en-US" dirty="0" err="1"/>
              <a:t>blynk</a:t>
            </a:r>
            <a:r>
              <a:rPr lang="en-US" dirty="0"/>
              <a:t> software</a:t>
            </a:r>
          </a:p>
          <a:p>
            <a:endParaRPr lang="en-US" dirty="0"/>
          </a:p>
          <a:p>
            <a:pPr>
              <a:buFont typeface="Wingdings" panose="05000000000000000000" pitchFamily="2" charset="2"/>
              <a:buChar char="Ø"/>
            </a:pPr>
            <a:r>
              <a:rPr lang="en-US" dirty="0">
                <a:solidFill>
                  <a:schemeClr val="accent1"/>
                </a:solidFill>
              </a:rPr>
              <a:t>WHAT IF THE SMARTPHONE IS NOT AVAILABLE OR IT IS NOT IN THE RANGE OF WIFI ?</a:t>
            </a:r>
          </a:p>
          <a:p>
            <a:r>
              <a:rPr lang="en-US" dirty="0"/>
              <a:t> SENSOR DETECTABLE:-The movement of the slit is also controllable with the help of ultrasonic sensor .</a:t>
            </a:r>
          </a:p>
          <a:p>
            <a:pPr>
              <a:buFont typeface="Wingdings" panose="05000000000000000000" pitchFamily="2" charset="2"/>
              <a:buChar char="Ø"/>
            </a:pPr>
            <a:r>
              <a:rPr lang="en-US" dirty="0"/>
              <a:t> </a:t>
            </a:r>
            <a:r>
              <a:rPr lang="en-US" dirty="0">
                <a:solidFill>
                  <a:schemeClr val="accent1"/>
                </a:solidFill>
              </a:rPr>
              <a:t>WHAT IF ULTRASONIC SENSOR  WORKS JUST AFTER THE RESPONSE OF WIFI MODULE</a:t>
            </a:r>
          </a:p>
          <a:p>
            <a:r>
              <a:rPr lang="en-US" dirty="0">
                <a:solidFill>
                  <a:schemeClr val="tx1"/>
                </a:solidFill>
              </a:rPr>
              <a:t>we give a delay of 5 min such that the ultrasonic sensor stops working for the given time.</a:t>
            </a:r>
          </a:p>
        </p:txBody>
      </p:sp>
      <p:pic>
        <p:nvPicPr>
          <p:cNvPr id="2050" name="Picture 2" descr="Clip Art Free Photo Confused Quiz - Question Silhouette Png, Transparent  Png , Transparent Png Image - PNGitem">
            <a:extLst>
              <a:ext uri="{FF2B5EF4-FFF2-40B4-BE49-F238E27FC236}">
                <a16:creationId xmlns:a16="http://schemas.microsoft.com/office/drawing/2014/main" id="{15F9E713-A302-6693-269E-5CB237888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3424" y="3645024"/>
            <a:ext cx="1701189" cy="19442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55641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0C28-7FF0-498D-E0E2-0E2B635C28DD}"/>
              </a:ext>
            </a:extLst>
          </p:cNvPr>
          <p:cNvSpPr>
            <a:spLocks noGrp="1"/>
          </p:cNvSpPr>
          <p:nvPr>
            <p:ph type="title"/>
          </p:nvPr>
        </p:nvSpPr>
        <p:spPr/>
        <p:txBody>
          <a:bodyPr/>
          <a:lstStyle/>
          <a:p>
            <a:r>
              <a:rPr lang="en-US" sz="3600" dirty="0">
                <a:latin typeface="Algerian" panose="04020705040A02060702" pitchFamily="82" charset="0"/>
              </a:rPr>
              <a:t>FEATURES</a:t>
            </a:r>
            <a:endParaRPr lang="en-IN" dirty="0"/>
          </a:p>
        </p:txBody>
      </p:sp>
      <p:sp>
        <p:nvSpPr>
          <p:cNvPr id="3" name="Content Placeholder 2">
            <a:extLst>
              <a:ext uri="{FF2B5EF4-FFF2-40B4-BE49-F238E27FC236}">
                <a16:creationId xmlns:a16="http://schemas.microsoft.com/office/drawing/2014/main" id="{BC0592E8-79BC-29EE-8624-ECDCABDD85CC}"/>
              </a:ext>
            </a:extLst>
          </p:cNvPr>
          <p:cNvSpPr>
            <a:spLocks noGrp="1"/>
          </p:cNvSpPr>
          <p:nvPr>
            <p:ph idx="1"/>
          </p:nvPr>
        </p:nvSpPr>
        <p:spPr/>
        <p:txBody>
          <a:bodyPr/>
          <a:lstStyle/>
          <a:p>
            <a:r>
              <a:rPr lang="en-US" dirty="0">
                <a:solidFill>
                  <a:schemeClr val="accent1"/>
                </a:solidFill>
              </a:rPr>
              <a:t>HOW CAN WE ADDRESS THE ISSUE OF OVERFEEDING ??</a:t>
            </a:r>
          </a:p>
          <a:p>
            <a:pPr marL="0" indent="0">
              <a:buNone/>
            </a:pPr>
            <a:r>
              <a:rPr lang="en-US" dirty="0">
                <a:solidFill>
                  <a:schemeClr val="tx1"/>
                </a:solidFill>
              </a:rPr>
              <a:t>This is solved by automatically filling the bowl after it is filled to a certain level</a:t>
            </a:r>
          </a:p>
          <a:p>
            <a:pPr marL="0" indent="0">
              <a:buNone/>
            </a:pPr>
            <a:r>
              <a:rPr lang="en-US" dirty="0">
                <a:solidFill>
                  <a:schemeClr val="tx1"/>
                </a:solidFill>
              </a:rPr>
              <a:t>And the slit is closed</a:t>
            </a:r>
          </a:p>
          <a:p>
            <a:pPr marL="0" indent="0">
              <a:buNone/>
            </a:pPr>
            <a:endParaRPr lang="en-US" dirty="0">
              <a:solidFill>
                <a:schemeClr val="accent1"/>
              </a:solidFill>
            </a:endParaRPr>
          </a:p>
          <a:p>
            <a:pPr marL="0" indent="0">
              <a:buNone/>
            </a:pPr>
            <a:endParaRPr lang="en-IN" dirty="0"/>
          </a:p>
        </p:txBody>
      </p:sp>
      <p:pic>
        <p:nvPicPr>
          <p:cNvPr id="1028" name="Picture 4" descr="Overfeeding Your Dog Leads to Risk of Obesity | Hill's Pet">
            <a:extLst>
              <a:ext uri="{FF2B5EF4-FFF2-40B4-BE49-F238E27FC236}">
                <a16:creationId xmlns:a16="http://schemas.microsoft.com/office/drawing/2014/main" id="{EC338C9C-182D-9532-3A33-A51B6F92E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60" y="2996953"/>
            <a:ext cx="655675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39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71F2EC-3230-608D-CF1E-72091DAFC8E9}"/>
              </a:ext>
            </a:extLst>
          </p:cNvPr>
          <p:cNvSpPr txBox="1"/>
          <p:nvPr/>
        </p:nvSpPr>
        <p:spPr>
          <a:xfrm>
            <a:off x="7997952" y="1600200"/>
            <a:ext cx="3127248" cy="18288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dirty="0">
                <a:solidFill>
                  <a:schemeClr val="accent1"/>
                </a:solidFill>
                <a:latin typeface="Algerian" panose="04020705040A02060702" pitchFamily="82" charset="0"/>
                <a:ea typeface="+mj-ea"/>
                <a:cs typeface="+mj-cs"/>
              </a:rPr>
              <a:t>CIRCUIT DIAGRAM</a:t>
            </a:r>
          </a:p>
        </p:txBody>
      </p:sp>
      <p:pic>
        <p:nvPicPr>
          <p:cNvPr id="4" name="Picture 3">
            <a:extLst>
              <a:ext uri="{FF2B5EF4-FFF2-40B4-BE49-F238E27FC236}">
                <a16:creationId xmlns:a16="http://schemas.microsoft.com/office/drawing/2014/main" id="{7A9CB529-8EF3-5C04-BEAC-63A737FDE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7" y="764704"/>
            <a:ext cx="6433793" cy="5112568"/>
          </a:xfrm>
          <a:prstGeom prst="rect">
            <a:avLst/>
          </a:prstGeom>
        </p:spPr>
      </p:pic>
    </p:spTree>
    <p:extLst>
      <p:ext uri="{BB962C8B-B14F-4D97-AF65-F5344CB8AC3E}">
        <p14:creationId xmlns:p14="http://schemas.microsoft.com/office/powerpoint/2010/main" val="366118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3D8B6F-BD10-7733-2F4A-09D2826AD604}"/>
              </a:ext>
            </a:extLst>
          </p:cNvPr>
          <p:cNvSpPr>
            <a:spLocks noGrp="1"/>
          </p:cNvSpPr>
          <p:nvPr>
            <p:ph idx="1"/>
          </p:nvPr>
        </p:nvSpPr>
        <p:spPr>
          <a:xfrm>
            <a:off x="911424" y="548680"/>
            <a:ext cx="8359924" cy="5547320"/>
          </a:xfrm>
        </p:spPr>
        <p:txBody>
          <a:bodyPr>
            <a:normAutofit/>
          </a:bodyPr>
          <a:lstStyle/>
          <a:p>
            <a:pPr marL="0" indent="0">
              <a:buNone/>
            </a:pPr>
            <a:r>
              <a:rPr lang="en-US" sz="3600" dirty="0">
                <a:solidFill>
                  <a:schemeClr val="accent1"/>
                </a:solidFill>
                <a:latin typeface="Algerian" panose="04020705040A02060702" pitchFamily="82" charset="0"/>
              </a:rPr>
              <a:t>CONCLUSION</a:t>
            </a:r>
          </a:p>
          <a:p>
            <a:pPr marL="0" indent="0">
              <a:buNone/>
            </a:pPr>
            <a:r>
              <a:rPr lang="en-US" sz="2000" dirty="0"/>
              <a:t>In the end, our team wants to provide pet owners with a fun and safe way for their pet to access their food in a healthy manner The Automated Pet Feeder is great for when the owner has multiple pets they want to feed. Now they do not have to worry about one pet stealing the other’s food. Concerned that you might not be on time to feed your pet? </a:t>
            </a:r>
          </a:p>
          <a:p>
            <a:pPr marL="0" indent="0">
              <a:buNone/>
            </a:pPr>
            <a:r>
              <a:rPr lang="en-US" sz="2000" dirty="0"/>
              <a:t>With the simple and easy to use app, the pet owner was simply click on the mobile application and allow you pet to eat remotely. As pet owners, we understand the frustration on these certain problems and with the Automated Pet Feeder, these past issues or concerns are now solved. </a:t>
            </a:r>
          </a:p>
          <a:p>
            <a:pPr marL="0" indent="0">
              <a:buNone/>
            </a:pPr>
            <a:r>
              <a:rPr lang="en-US" sz="2000" dirty="0"/>
              <a:t>Throughout this project, our team has worked diligently together on research and designing but that is not what we only learned. We learned how to work as a team. It might sound trivial but working around each other schedules and completing the work was a task in itself. </a:t>
            </a:r>
            <a:endParaRPr lang="en-IN" sz="2400" dirty="0">
              <a:solidFill>
                <a:schemeClr val="tx1"/>
              </a:solidFill>
              <a:latin typeface="Algerian" panose="04020705040A02060702" pitchFamily="82" charset="0"/>
            </a:endParaRPr>
          </a:p>
        </p:txBody>
      </p:sp>
    </p:spTree>
    <p:extLst>
      <p:ext uri="{BB962C8B-B14F-4D97-AF65-F5344CB8AC3E}">
        <p14:creationId xmlns:p14="http://schemas.microsoft.com/office/powerpoint/2010/main" val="1611061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9050AF0-8CB1-0291-C2A3-9F52724CBCE0}"/>
              </a:ext>
            </a:extLst>
          </p:cNvPr>
          <p:cNvSpPr>
            <a:spLocks noGrp="1"/>
          </p:cNvSpPr>
          <p:nvPr>
            <p:ph type="title"/>
          </p:nvPr>
        </p:nvSpPr>
        <p:spPr>
          <a:xfrm>
            <a:off x="1524000" y="457200"/>
            <a:ext cx="9144000" cy="1143000"/>
          </a:xfrm>
        </p:spPr>
        <p:txBody>
          <a:bodyPr>
            <a:normAutofit/>
          </a:bodyPr>
          <a:lstStyle/>
          <a:p>
            <a:r>
              <a:rPr lang="en-US" sz="4400" dirty="0">
                <a:latin typeface="Algerian" panose="04020705040A02060702" pitchFamily="82" charset="0"/>
              </a:rPr>
              <a:t>GROUP MEMBERS</a:t>
            </a:r>
          </a:p>
        </p:txBody>
      </p:sp>
      <p:sp>
        <p:nvSpPr>
          <p:cNvPr id="16" name="Content Placeholder 2">
            <a:extLst>
              <a:ext uri="{FF2B5EF4-FFF2-40B4-BE49-F238E27FC236}">
                <a16:creationId xmlns:a16="http://schemas.microsoft.com/office/drawing/2014/main" id="{666B4A7C-512C-E882-0915-A7CF8EBD55DE}"/>
              </a:ext>
            </a:extLst>
          </p:cNvPr>
          <p:cNvSpPr>
            <a:spLocks noGrp="1"/>
          </p:cNvSpPr>
          <p:nvPr>
            <p:ph idx="1"/>
          </p:nvPr>
        </p:nvSpPr>
        <p:spPr>
          <a:xfrm>
            <a:off x="1271464" y="1790745"/>
            <a:ext cx="9144000" cy="4267200"/>
          </a:xfrm>
        </p:spPr>
        <p:txBody>
          <a:bodyPr>
            <a:normAutofit/>
          </a:bodyPr>
          <a:lstStyle/>
          <a:p>
            <a:r>
              <a:rPr lang="en-US" sz="2400" dirty="0" err="1"/>
              <a:t>Vytla</a:t>
            </a:r>
            <a:r>
              <a:rPr lang="en-US" sz="2400" dirty="0"/>
              <a:t> Venkata Sai Sandeep : 12009993</a:t>
            </a:r>
          </a:p>
          <a:p>
            <a:r>
              <a:rPr lang="en-US" sz="2400" dirty="0" err="1"/>
              <a:t>Kammili</a:t>
            </a:r>
            <a:r>
              <a:rPr lang="en-US" sz="2400" dirty="0"/>
              <a:t> </a:t>
            </a:r>
            <a:r>
              <a:rPr lang="en-US" sz="2400" dirty="0" err="1"/>
              <a:t>Snehitha</a:t>
            </a:r>
            <a:r>
              <a:rPr lang="en-US" sz="2400" dirty="0"/>
              <a:t> : 12014526</a:t>
            </a:r>
          </a:p>
          <a:p>
            <a:r>
              <a:rPr lang="en-US" sz="2400" dirty="0"/>
              <a:t>Chaitanya Vardhan D :12015902 </a:t>
            </a:r>
          </a:p>
          <a:p>
            <a:pPr marL="0" indent="0">
              <a:buNone/>
            </a:pPr>
            <a:endParaRPr lang="en-US" sz="2400" dirty="0"/>
          </a:p>
        </p:txBody>
      </p:sp>
    </p:spTree>
    <p:extLst>
      <p:ext uri="{BB962C8B-B14F-4D97-AF65-F5344CB8AC3E}">
        <p14:creationId xmlns:p14="http://schemas.microsoft.com/office/powerpoint/2010/main" val="323256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animEffect transition="in" filter="fade">
                                      <p:cBhvr>
                                        <p:cTn id="11" dur="500"/>
                                        <p:tgtEl>
                                          <p:spTgt spid="16">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fade">
                                      <p:cBhvr>
                                        <p:cTn id="15" dur="500"/>
                                        <p:tgtEl>
                                          <p:spTgt spid="1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Thank You Letter to my Dog – Alovia Accessories">
            <a:extLst>
              <a:ext uri="{FF2B5EF4-FFF2-40B4-BE49-F238E27FC236}">
                <a16:creationId xmlns:a16="http://schemas.microsoft.com/office/drawing/2014/main" id="{A50BF72D-E5B7-8438-394C-B810A86A01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576" y="260648"/>
            <a:ext cx="11840848" cy="633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08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ggestions Images – Browse 108,413 Stock Photos, Vectors, and Video |  Adobe Stock">
            <a:extLst>
              <a:ext uri="{FF2B5EF4-FFF2-40B4-BE49-F238E27FC236}">
                <a16:creationId xmlns:a16="http://schemas.microsoft.com/office/drawing/2014/main" id="{ACDE8467-A429-40DE-61C8-1E529DBA2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89" b="2742"/>
          <a:stretch/>
        </p:blipFill>
        <p:spPr bwMode="auto">
          <a:xfrm>
            <a:off x="263871" y="346983"/>
            <a:ext cx="11684108" cy="6336704"/>
          </a:xfrm>
          <a:prstGeom prst="rect">
            <a:avLst/>
          </a:prstGeom>
          <a:solidFill>
            <a:srgbClr val="FFFFFF"/>
          </a:solidFill>
        </p:spPr>
      </p:pic>
      <p:pic>
        <p:nvPicPr>
          <p:cNvPr id="4098" name="Picture 2" descr="Bright Light Bulb Outline Flat Icon on White Stock Vector - Illustration of  drawing, clean: 123555220">
            <a:extLst>
              <a:ext uri="{FF2B5EF4-FFF2-40B4-BE49-F238E27FC236}">
                <a16:creationId xmlns:a16="http://schemas.microsoft.com/office/drawing/2014/main" id="{51EB83DE-0DC5-18BB-72F6-54468CB23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00" t="12478" r="17500" b="11288"/>
          <a:stretch/>
        </p:blipFill>
        <p:spPr bwMode="auto">
          <a:xfrm>
            <a:off x="1271464" y="404664"/>
            <a:ext cx="2724706" cy="32025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6447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71464" y="221940"/>
            <a:ext cx="9036496" cy="1080120"/>
          </a:xfrm>
        </p:spPr>
        <p:txBody>
          <a:bodyPr/>
          <a:lstStyle/>
          <a:p>
            <a:r>
              <a:rPr lang="en-US" sz="4400" dirty="0">
                <a:latin typeface="Algerian" panose="04020705040A02060702" pitchFamily="82" charset="0"/>
              </a:rPr>
              <a:t>CONTENTS</a:t>
            </a:r>
            <a:r>
              <a:rPr lang="en-US" dirty="0">
                <a:latin typeface="Algerian" panose="04020705040A02060702" pitchFamily="82" charset="0"/>
              </a:rPr>
              <a:t>.</a:t>
            </a:r>
            <a:endParaRPr dirty="0">
              <a:latin typeface="Algerian" panose="04020705040A02060702" pitchFamily="82" charset="0"/>
            </a:endParaRPr>
          </a:p>
        </p:txBody>
      </p:sp>
      <p:sp>
        <p:nvSpPr>
          <p:cNvPr id="14" name="Content Placeholder 13"/>
          <p:cNvSpPr>
            <a:spLocks noGrp="1"/>
          </p:cNvSpPr>
          <p:nvPr>
            <p:ph idx="1"/>
          </p:nvPr>
        </p:nvSpPr>
        <p:spPr>
          <a:xfrm>
            <a:off x="1524000" y="1600200"/>
            <a:ext cx="9252520" cy="4495800"/>
          </a:xfrm>
        </p:spPr>
        <p:txBody>
          <a:bodyPr/>
          <a:lstStyle/>
          <a:p>
            <a:r>
              <a:rPr lang="en-US" dirty="0"/>
              <a:t>INTRODUCTION</a:t>
            </a:r>
            <a:endParaRPr dirty="0"/>
          </a:p>
          <a:p>
            <a:r>
              <a:rPr lang="en-US" dirty="0"/>
              <a:t>PROBLEM TO BE SOLVED</a:t>
            </a:r>
          </a:p>
          <a:p>
            <a:r>
              <a:rPr lang="en-US" dirty="0"/>
              <a:t>TARGET AUDIENCE</a:t>
            </a:r>
          </a:p>
          <a:p>
            <a:r>
              <a:rPr lang="en-US" dirty="0"/>
              <a:t>HARDWARE  &amp; SOFTWARE REQUIREMENTS</a:t>
            </a:r>
          </a:p>
          <a:p>
            <a:r>
              <a:rPr lang="en-US" dirty="0"/>
              <a:t>MENTHODOLOGY</a:t>
            </a:r>
          </a:p>
          <a:p>
            <a:r>
              <a:rPr lang="en-US" dirty="0"/>
              <a:t>FEATURES</a:t>
            </a:r>
          </a:p>
          <a:p>
            <a:r>
              <a:rPr lang="en-US" dirty="0"/>
              <a:t>RAW SKETCH</a:t>
            </a:r>
          </a:p>
          <a:p>
            <a:r>
              <a:rPr lang="en-US" dirty="0"/>
              <a:t>CIRCUIT DIAGRAM</a:t>
            </a:r>
          </a:p>
          <a:p>
            <a:r>
              <a:rPr lang="en-US" dirty="0"/>
              <a:t>CONCLUSION</a:t>
            </a:r>
          </a:p>
          <a:p>
            <a:endParaRPr lang="en-US" dirty="0"/>
          </a:p>
          <a:p>
            <a:endParaRPr lang="en-US" dirty="0"/>
          </a:p>
          <a:p>
            <a:endParaRPr lang="en-US" dirty="0"/>
          </a:p>
          <a:p>
            <a:endParaRPr dirty="0"/>
          </a:p>
          <a:p>
            <a:endParaRPr dirty="0"/>
          </a:p>
        </p:txBody>
      </p:sp>
    </p:spTree>
    <p:extLst>
      <p:ext uri="{BB962C8B-B14F-4D97-AF65-F5344CB8AC3E}">
        <p14:creationId xmlns:p14="http://schemas.microsoft.com/office/powerpoint/2010/main" val="30428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1250"/>
                                        <p:tgtEl>
                                          <p:spTgt spid="14">
                                            <p:txEl>
                                              <p:pRg st="0" end="0"/>
                                            </p:txEl>
                                          </p:spTgt>
                                        </p:tgtEl>
                                      </p:cBhvr>
                                    </p:animEffect>
                                  </p:childTnLst>
                                </p:cTn>
                              </p:par>
                            </p:childTnLst>
                          </p:cTn>
                        </p:par>
                        <p:par>
                          <p:cTn id="12" fill="hold">
                            <p:stCondLst>
                              <p:cond delay="2250"/>
                            </p:stCondLst>
                            <p:childTnLst>
                              <p:par>
                                <p:cTn id="13" presetID="10" presetClass="entr" presetSubtype="0" fill="hold" nodeType="after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1250"/>
                                        <p:tgtEl>
                                          <p:spTgt spid="14">
                                            <p:txEl>
                                              <p:pRg st="1" end="1"/>
                                            </p:txEl>
                                          </p:spTgt>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Effect transition="in" filter="fade">
                                      <p:cBhvr>
                                        <p:cTn id="19" dur="1250"/>
                                        <p:tgtEl>
                                          <p:spTgt spid="14">
                                            <p:txEl>
                                              <p:pRg st="2" end="2"/>
                                            </p:txEl>
                                          </p:spTgt>
                                        </p:tgtEl>
                                      </p:cBhvr>
                                    </p:animEffect>
                                  </p:childTnLst>
                                </p:cTn>
                              </p:par>
                            </p:childTnLst>
                          </p:cTn>
                        </p:par>
                        <p:par>
                          <p:cTn id="20" fill="hold">
                            <p:stCondLst>
                              <p:cond delay="4750"/>
                            </p:stCondLst>
                            <p:childTnLst>
                              <p:par>
                                <p:cTn id="21" presetID="10" presetClass="entr" presetSubtype="0" fill="hold" nodeType="after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fade">
                                      <p:cBhvr>
                                        <p:cTn id="23" dur="1250"/>
                                        <p:tgtEl>
                                          <p:spTgt spid="14">
                                            <p:txEl>
                                              <p:pRg st="3" end="3"/>
                                            </p:txEl>
                                          </p:spTgt>
                                        </p:tgtEl>
                                      </p:cBhvr>
                                    </p:animEffect>
                                  </p:childTnLst>
                                </p:cTn>
                              </p:par>
                            </p:childTnLst>
                          </p:cTn>
                        </p:par>
                        <p:par>
                          <p:cTn id="24" fill="hold">
                            <p:stCondLst>
                              <p:cond delay="6000"/>
                            </p:stCondLst>
                            <p:childTnLst>
                              <p:par>
                                <p:cTn id="25" presetID="10" presetClass="entr" presetSubtype="0" fill="hold" nodeType="after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1250"/>
                                        <p:tgtEl>
                                          <p:spTgt spid="14">
                                            <p:txEl>
                                              <p:pRg st="4" end="4"/>
                                            </p:txEl>
                                          </p:spTgt>
                                        </p:tgtEl>
                                      </p:cBhvr>
                                    </p:animEffect>
                                  </p:childTnLst>
                                </p:cTn>
                              </p:par>
                            </p:childTnLst>
                          </p:cTn>
                        </p:par>
                        <p:par>
                          <p:cTn id="28" fill="hold">
                            <p:stCondLst>
                              <p:cond delay="7250"/>
                            </p:stCondLst>
                            <p:childTnLst>
                              <p:par>
                                <p:cTn id="29" presetID="10" presetClass="entr" presetSubtype="0" fill="hold" nodeType="after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Effect transition="in" filter="fade">
                                      <p:cBhvr>
                                        <p:cTn id="31" dur="1250"/>
                                        <p:tgtEl>
                                          <p:spTgt spid="14">
                                            <p:txEl>
                                              <p:pRg st="5" end="5"/>
                                            </p:txEl>
                                          </p:spTgt>
                                        </p:tgtEl>
                                      </p:cBhvr>
                                    </p:animEffect>
                                  </p:childTnLst>
                                </p:cTn>
                              </p:par>
                            </p:childTnLst>
                          </p:cTn>
                        </p:par>
                        <p:par>
                          <p:cTn id="32" fill="hold">
                            <p:stCondLst>
                              <p:cond delay="8500"/>
                            </p:stCondLst>
                            <p:childTnLst>
                              <p:par>
                                <p:cTn id="33" presetID="10" presetClass="entr" presetSubtype="0" fill="hold" nodeType="after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animEffect transition="in" filter="fade">
                                      <p:cBhvr>
                                        <p:cTn id="35" dur="1250"/>
                                        <p:tgtEl>
                                          <p:spTgt spid="14">
                                            <p:txEl>
                                              <p:pRg st="6" end="6"/>
                                            </p:txEl>
                                          </p:spTgt>
                                        </p:tgtEl>
                                      </p:cBhvr>
                                    </p:animEffect>
                                  </p:childTnLst>
                                </p:cTn>
                              </p:par>
                            </p:childTnLst>
                          </p:cTn>
                        </p:par>
                        <p:par>
                          <p:cTn id="36" fill="hold">
                            <p:stCondLst>
                              <p:cond delay="9750"/>
                            </p:stCondLst>
                            <p:childTnLst>
                              <p:par>
                                <p:cTn id="37" presetID="10" presetClass="entr" presetSubtype="0" fill="hold" nodeType="afterEffect">
                                  <p:stCondLst>
                                    <p:cond delay="0"/>
                                  </p:stCondLst>
                                  <p:childTnLst>
                                    <p:set>
                                      <p:cBhvr>
                                        <p:cTn id="38" dur="1" fill="hold">
                                          <p:stCondLst>
                                            <p:cond delay="0"/>
                                          </p:stCondLst>
                                        </p:cTn>
                                        <p:tgtEl>
                                          <p:spTgt spid="14">
                                            <p:txEl>
                                              <p:pRg st="7" end="7"/>
                                            </p:txEl>
                                          </p:spTgt>
                                        </p:tgtEl>
                                        <p:attrNameLst>
                                          <p:attrName>style.visibility</p:attrName>
                                        </p:attrNameLst>
                                      </p:cBhvr>
                                      <p:to>
                                        <p:strVal val="visible"/>
                                      </p:to>
                                    </p:set>
                                    <p:animEffect transition="in" filter="fade">
                                      <p:cBhvr>
                                        <p:cTn id="39" dur="1250"/>
                                        <p:tgtEl>
                                          <p:spTgt spid="14">
                                            <p:txEl>
                                              <p:pRg st="7" end="7"/>
                                            </p:txEl>
                                          </p:spTgt>
                                        </p:tgtEl>
                                      </p:cBhvr>
                                    </p:animEffect>
                                  </p:childTnLst>
                                </p:cTn>
                              </p:par>
                            </p:childTnLst>
                          </p:cTn>
                        </p:par>
                        <p:par>
                          <p:cTn id="40" fill="hold">
                            <p:stCondLst>
                              <p:cond delay="11000"/>
                            </p:stCondLst>
                            <p:childTnLst>
                              <p:par>
                                <p:cTn id="41" presetID="10" presetClass="entr" presetSubtype="0" fill="hold" nodeType="afterEffect">
                                  <p:stCondLst>
                                    <p:cond delay="0"/>
                                  </p:stCondLst>
                                  <p:childTnLst>
                                    <p:set>
                                      <p:cBhvr>
                                        <p:cTn id="42" dur="1" fill="hold">
                                          <p:stCondLst>
                                            <p:cond delay="0"/>
                                          </p:stCondLst>
                                        </p:cTn>
                                        <p:tgtEl>
                                          <p:spTgt spid="14">
                                            <p:txEl>
                                              <p:pRg st="8" end="8"/>
                                            </p:txEl>
                                          </p:spTgt>
                                        </p:tgtEl>
                                        <p:attrNameLst>
                                          <p:attrName>style.visibility</p:attrName>
                                        </p:attrNameLst>
                                      </p:cBhvr>
                                      <p:to>
                                        <p:strVal val="visible"/>
                                      </p:to>
                                    </p:set>
                                    <p:animEffect transition="in" filter="fade">
                                      <p:cBhvr>
                                        <p:cTn id="43" dur="125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408" y="305762"/>
            <a:ext cx="9792072" cy="1296144"/>
          </a:xfrm>
        </p:spPr>
        <p:txBody>
          <a:bodyPr>
            <a:normAutofit/>
          </a:bodyPr>
          <a:lstStyle/>
          <a:p>
            <a:r>
              <a:rPr lang="en-US" sz="4400" dirty="0">
                <a:latin typeface="Algerian" panose="04020705040A02060702" pitchFamily="82" charset="0"/>
              </a:rPr>
              <a:t>INTRODUCTION</a:t>
            </a:r>
            <a:endParaRPr sz="4400" dirty="0">
              <a:latin typeface="Algerian" panose="04020705040A02060702" pitchFamily="82" charset="0"/>
            </a:endParaRPr>
          </a:p>
        </p:txBody>
      </p:sp>
      <p:sp>
        <p:nvSpPr>
          <p:cNvPr id="5" name="Content Placeholder 4">
            <a:extLst>
              <a:ext uri="{FF2B5EF4-FFF2-40B4-BE49-F238E27FC236}">
                <a16:creationId xmlns:a16="http://schemas.microsoft.com/office/drawing/2014/main" id="{BB9D5309-23EE-3703-906E-9B909C55718D}"/>
              </a:ext>
            </a:extLst>
          </p:cNvPr>
          <p:cNvSpPr>
            <a:spLocks noGrp="1"/>
          </p:cNvSpPr>
          <p:nvPr>
            <p:ph idx="1"/>
          </p:nvPr>
        </p:nvSpPr>
        <p:spPr/>
        <p:txBody>
          <a:bodyPr/>
          <a:lstStyle/>
          <a:p>
            <a:r>
              <a:rPr lang="en-US" dirty="0"/>
              <a:t>Humans unable to understand animal language  .</a:t>
            </a:r>
          </a:p>
          <a:p>
            <a:r>
              <a:rPr lang="en-US" dirty="0"/>
              <a:t>Health issues</a:t>
            </a:r>
          </a:p>
          <a:p>
            <a:r>
              <a:rPr lang="en-US" dirty="0"/>
              <a:t>Busy human life</a:t>
            </a:r>
          </a:p>
          <a:p>
            <a:endParaRPr lang="en-US" dirty="0"/>
          </a:p>
          <a:p>
            <a:endParaRPr lang="en-IN" dirty="0"/>
          </a:p>
        </p:txBody>
      </p:sp>
      <p:pic>
        <p:nvPicPr>
          <p:cNvPr id="4" name="Picture 3">
            <a:extLst>
              <a:ext uri="{FF2B5EF4-FFF2-40B4-BE49-F238E27FC236}">
                <a16:creationId xmlns:a16="http://schemas.microsoft.com/office/drawing/2014/main" id="{4A17EB59-B8C2-B627-B177-718AFAFE0795}"/>
              </a:ext>
            </a:extLst>
          </p:cNvPr>
          <p:cNvPicPr>
            <a:picLocks noChangeAspect="1"/>
          </p:cNvPicPr>
          <p:nvPr/>
        </p:nvPicPr>
        <p:blipFill>
          <a:blip r:embed="rId2"/>
          <a:stretch>
            <a:fillRect/>
          </a:stretch>
        </p:blipFill>
        <p:spPr>
          <a:xfrm>
            <a:off x="5303912" y="2362673"/>
            <a:ext cx="5940331" cy="3960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11619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t With a Knife – Cat Daily News">
            <a:extLst>
              <a:ext uri="{FF2B5EF4-FFF2-40B4-BE49-F238E27FC236}">
                <a16:creationId xmlns:a16="http://schemas.microsoft.com/office/drawing/2014/main" id="{49B4C993-28F3-9070-B850-E46CE37A5B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360" y="812810"/>
            <a:ext cx="5521417" cy="50492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6" name="Picture 4" descr="dog with knife Memes - Imgflip">
            <a:extLst>
              <a:ext uri="{FF2B5EF4-FFF2-40B4-BE49-F238E27FC236}">
                <a16:creationId xmlns:a16="http://schemas.microsoft.com/office/drawing/2014/main" id="{B870AEDB-32D0-AC49-A2EC-5B1CBBCD7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679574"/>
            <a:ext cx="4838286" cy="5171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50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latin typeface="Algerian" panose="04020705040A02060702" pitchFamily="82" charset="0"/>
              </a:rPr>
              <a:t>PROBLEMS to be solved</a:t>
            </a:r>
            <a:endParaRPr sz="4400" dirty="0"/>
          </a:p>
        </p:txBody>
      </p:sp>
      <p:sp>
        <p:nvSpPr>
          <p:cNvPr id="3" name="Content Placeholder 2"/>
          <p:cNvSpPr>
            <a:spLocks noGrp="1"/>
          </p:cNvSpPr>
          <p:nvPr>
            <p:ph sz="half" idx="1"/>
          </p:nvPr>
        </p:nvSpPr>
        <p:spPr>
          <a:xfrm>
            <a:off x="1199456" y="1988840"/>
            <a:ext cx="7209474" cy="4054351"/>
          </a:xfrm>
        </p:spPr>
        <p:txBody>
          <a:bodyPr/>
          <a:lstStyle/>
          <a:p>
            <a:pPr marL="457200" indent="-457200">
              <a:buFont typeface="+mj-lt"/>
              <a:buAutoNum type="arabicPeriod"/>
            </a:pPr>
            <a:r>
              <a:rPr lang="en-US" b="0" i="0" dirty="0">
                <a:solidFill>
                  <a:schemeClr val="tx2"/>
                </a:solidFill>
                <a:effectLst/>
                <a:latin typeface="Roboto" panose="02000000000000000000" pitchFamily="2" charset="0"/>
              </a:rPr>
              <a:t>To solve early morning and midnight hunger of your pets.</a:t>
            </a:r>
          </a:p>
          <a:p>
            <a:pPr marL="457200" indent="-457200">
              <a:buFont typeface="+mj-lt"/>
              <a:buAutoNum type="arabicPeriod"/>
            </a:pPr>
            <a:r>
              <a:rPr lang="en-US" b="0" i="0" dirty="0">
                <a:solidFill>
                  <a:schemeClr val="tx2"/>
                </a:solidFill>
                <a:effectLst/>
                <a:latin typeface="Roboto" panose="02000000000000000000" pitchFamily="2" charset="0"/>
              </a:rPr>
              <a:t>To feed his or her pet </a:t>
            </a:r>
            <a:r>
              <a:rPr lang="en-US" dirty="0">
                <a:solidFill>
                  <a:schemeClr val="tx2"/>
                </a:solidFill>
                <a:latin typeface="Roboto" panose="02000000000000000000" pitchFamily="2" charset="0"/>
              </a:rPr>
              <a:t>over their </a:t>
            </a:r>
            <a:r>
              <a:rPr lang="en-US" b="0" i="0" dirty="0">
                <a:solidFill>
                  <a:schemeClr val="tx2"/>
                </a:solidFill>
                <a:effectLst/>
                <a:latin typeface="Roboto" panose="02000000000000000000" pitchFamily="2" charset="0"/>
              </a:rPr>
              <a:t>busy life.</a:t>
            </a:r>
          </a:p>
          <a:p>
            <a:pPr marL="457200" indent="-457200">
              <a:buFont typeface="+mj-lt"/>
              <a:buAutoNum type="arabicPeriod"/>
            </a:pPr>
            <a:r>
              <a:rPr lang="en-US" b="0" i="0" dirty="0">
                <a:solidFill>
                  <a:schemeClr val="tx2"/>
                </a:solidFill>
                <a:effectLst/>
                <a:latin typeface="Roboto" panose="02000000000000000000" pitchFamily="2" charset="0"/>
              </a:rPr>
              <a:t>To make the feeder available at  affordable price</a:t>
            </a:r>
            <a:endParaRPr dirty="0">
              <a:solidFill>
                <a:schemeClr val="tx2"/>
              </a:solidFill>
            </a:endParaRPr>
          </a:p>
        </p:txBody>
      </p:sp>
    </p:spTree>
    <p:extLst>
      <p:ext uri="{BB962C8B-B14F-4D97-AF65-F5344CB8AC3E}">
        <p14:creationId xmlns:p14="http://schemas.microsoft.com/office/powerpoint/2010/main" val="414526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90500"/>
            <a:ext cx="9144000" cy="1143000"/>
          </a:xfrm>
        </p:spPr>
        <p:txBody>
          <a:bodyPr>
            <a:normAutofit/>
          </a:bodyPr>
          <a:lstStyle/>
          <a:p>
            <a:r>
              <a:rPr lang="en-US" sz="4400" dirty="0">
                <a:latin typeface="Algerian" panose="04020705040A02060702" pitchFamily="82" charset="0"/>
              </a:rPr>
              <a:t>TARGET AUDIENCE</a:t>
            </a:r>
          </a:p>
        </p:txBody>
      </p:sp>
      <p:sp>
        <p:nvSpPr>
          <p:cNvPr id="4" name="Content Placeholder 3">
            <a:extLst>
              <a:ext uri="{FF2B5EF4-FFF2-40B4-BE49-F238E27FC236}">
                <a16:creationId xmlns:a16="http://schemas.microsoft.com/office/drawing/2014/main" id="{208B6529-D524-62A9-F085-5882F66ACDD9}"/>
              </a:ext>
            </a:extLst>
          </p:cNvPr>
          <p:cNvSpPr>
            <a:spLocks noGrp="1"/>
          </p:cNvSpPr>
          <p:nvPr>
            <p:ph idx="1"/>
          </p:nvPr>
        </p:nvSpPr>
        <p:spPr/>
        <p:txBody>
          <a:bodyPr>
            <a:normAutofit/>
          </a:bodyPr>
          <a:lstStyle/>
          <a:p>
            <a:r>
              <a:rPr lang="en-US" sz="2400" b="0" i="0" dirty="0">
                <a:solidFill>
                  <a:schemeClr val="tx1"/>
                </a:solidFill>
                <a:effectLst/>
                <a:latin typeface="RalewayMedium"/>
              </a:rPr>
              <a:t>There is no average age for someone to buy the Automatic pet feeder, people of all ages who are busy need to feed their pets when they're not home. Though, there is an increase in older people buying it due to forgetfulness and disability. There's also no ideal ethnicity or gender who could use this.</a:t>
            </a:r>
            <a:endParaRPr lang="en-IN" sz="2400" dirty="0">
              <a:solidFill>
                <a:schemeClr val="tx1"/>
              </a:solidFill>
            </a:endParaRPr>
          </a:p>
        </p:txBody>
      </p:sp>
    </p:spTree>
    <p:extLst>
      <p:ext uri="{BB962C8B-B14F-4D97-AF65-F5344CB8AC3E}">
        <p14:creationId xmlns:p14="http://schemas.microsoft.com/office/powerpoint/2010/main" val="115302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6394F7B-99C2-134E-1A49-C8FAE6D61C31}"/>
              </a:ext>
            </a:extLst>
          </p:cNvPr>
          <p:cNvSpPr txBox="1"/>
          <p:nvPr/>
        </p:nvSpPr>
        <p:spPr>
          <a:xfrm>
            <a:off x="263352" y="332656"/>
            <a:ext cx="6480720" cy="7109639"/>
          </a:xfrm>
          <a:prstGeom prst="rect">
            <a:avLst/>
          </a:prstGeom>
          <a:noFill/>
        </p:spPr>
        <p:txBody>
          <a:bodyPr wrap="square" rtlCol="0">
            <a:spAutoFit/>
          </a:bodyPr>
          <a:lstStyle/>
          <a:p>
            <a:r>
              <a:rPr lang="en-US" sz="4400" dirty="0">
                <a:solidFill>
                  <a:schemeClr val="accent1"/>
                </a:solidFill>
                <a:latin typeface="Algerian" panose="04020705040A02060702" pitchFamily="82" charset="0"/>
              </a:rPr>
              <a:t>HARDWARE REQUIREMENTS</a:t>
            </a:r>
          </a:p>
          <a:p>
            <a:pPr marL="342900" indent="-342900">
              <a:buFont typeface="Arial" panose="020B0604020202020204" pitchFamily="34" charset="0"/>
              <a:buChar char="•"/>
            </a:pPr>
            <a:r>
              <a:rPr lang="en-US" sz="2400" dirty="0"/>
              <a:t>NODEMCU ESP8266</a:t>
            </a:r>
          </a:p>
          <a:p>
            <a:pPr marL="342900" indent="-342900">
              <a:buFont typeface="Arial" panose="020B0604020202020204" pitchFamily="34" charset="0"/>
              <a:buChar char="•"/>
            </a:pPr>
            <a:r>
              <a:rPr lang="en-US" sz="2400" dirty="0"/>
              <a:t>SERVO MOTOR</a:t>
            </a:r>
          </a:p>
          <a:p>
            <a:pPr marL="342900" indent="-342900">
              <a:buFont typeface="Arial" panose="020B0604020202020204" pitchFamily="34" charset="0"/>
              <a:buChar char="•"/>
            </a:pPr>
            <a:r>
              <a:rPr lang="en-US" sz="2400" dirty="0"/>
              <a:t>ULTRASONIC SENSOR</a:t>
            </a:r>
          </a:p>
          <a:p>
            <a:pPr marL="342900" indent="-342900">
              <a:buFont typeface="Arial" panose="020B0604020202020204" pitchFamily="34" charset="0"/>
              <a:buChar char="•"/>
            </a:pPr>
            <a:r>
              <a:rPr lang="en-US" sz="2400" dirty="0"/>
              <a:t>CONNECTING WIRES </a:t>
            </a:r>
          </a:p>
          <a:p>
            <a:pPr marL="342900" indent="-342900">
              <a:buFont typeface="Arial" panose="020B0604020202020204" pitchFamily="34" charset="0"/>
              <a:buChar char="•"/>
            </a:pPr>
            <a:r>
              <a:rPr lang="en-US" sz="2400" dirty="0"/>
              <a:t>DC POWER SOURCE</a:t>
            </a:r>
          </a:p>
          <a:p>
            <a:pPr marL="342900" indent="-342900">
              <a:buFont typeface="Arial" panose="020B0604020202020204" pitchFamily="34" charset="0"/>
              <a:buChar char="•"/>
            </a:pPr>
            <a:endParaRPr lang="en-US" sz="2400" dirty="0">
              <a:latin typeface="Arial Rounded MT Bold" panose="020F0704030504030204" pitchFamily="34" charset="0"/>
            </a:endParaRPr>
          </a:p>
          <a:p>
            <a:endParaRPr lang="en-US" sz="2400" dirty="0">
              <a:solidFill>
                <a:schemeClr val="accent1"/>
              </a:solidFill>
              <a:latin typeface="Algerian" panose="04020705040A02060702" pitchFamily="82" charset="0"/>
            </a:endParaRPr>
          </a:p>
          <a:p>
            <a:endParaRPr lang="en-US" sz="4400" dirty="0">
              <a:solidFill>
                <a:schemeClr val="accent1"/>
              </a:solidFill>
              <a:latin typeface="Algerian" panose="04020705040A02060702" pitchFamily="82" charset="0"/>
            </a:endParaRPr>
          </a:p>
          <a:p>
            <a:endParaRPr lang="en-US" sz="4400" dirty="0">
              <a:solidFill>
                <a:schemeClr val="accent1"/>
              </a:solidFill>
              <a:latin typeface="Algerian" panose="04020705040A02060702" pitchFamily="82" charset="0"/>
            </a:endParaRPr>
          </a:p>
          <a:p>
            <a:endParaRPr lang="en-US" sz="4400" dirty="0">
              <a:solidFill>
                <a:schemeClr val="accent1"/>
              </a:solidFill>
              <a:latin typeface="Algerian" panose="04020705040A02060702" pitchFamily="82" charset="0"/>
            </a:endParaRPr>
          </a:p>
          <a:p>
            <a:endParaRPr lang="en-US" sz="4400" dirty="0">
              <a:solidFill>
                <a:schemeClr val="accent1"/>
              </a:solidFill>
              <a:latin typeface="Algerian" panose="04020705040A02060702" pitchFamily="82" charset="0"/>
            </a:endParaRPr>
          </a:p>
          <a:p>
            <a:pPr marL="342900" indent="-342900">
              <a:buFont typeface="Arial" panose="020B0604020202020204" pitchFamily="34" charset="0"/>
              <a:buChar char="•"/>
            </a:pPr>
            <a:endParaRPr lang="en-IN" sz="2400" dirty="0">
              <a:solidFill>
                <a:schemeClr val="accent1"/>
              </a:solidFill>
              <a:latin typeface="Algerian" panose="04020705040A02060702" pitchFamily="82" charset="0"/>
            </a:endParaRPr>
          </a:p>
        </p:txBody>
      </p:sp>
      <p:sp>
        <p:nvSpPr>
          <p:cNvPr id="12" name="TextBox 11">
            <a:extLst>
              <a:ext uri="{FF2B5EF4-FFF2-40B4-BE49-F238E27FC236}">
                <a16:creationId xmlns:a16="http://schemas.microsoft.com/office/drawing/2014/main" id="{BD9C4690-714C-06D6-F96F-C7E2CE525D28}"/>
              </a:ext>
            </a:extLst>
          </p:cNvPr>
          <p:cNvSpPr txBox="1"/>
          <p:nvPr/>
        </p:nvSpPr>
        <p:spPr>
          <a:xfrm>
            <a:off x="6649206" y="332656"/>
            <a:ext cx="6480719" cy="2369880"/>
          </a:xfrm>
          <a:prstGeom prst="rect">
            <a:avLst/>
          </a:prstGeom>
          <a:noFill/>
        </p:spPr>
        <p:txBody>
          <a:bodyPr wrap="square" rtlCol="0">
            <a:spAutoFit/>
          </a:bodyPr>
          <a:lstStyle/>
          <a:p>
            <a:r>
              <a:rPr lang="en-US" sz="4000" dirty="0">
                <a:solidFill>
                  <a:schemeClr val="accent1"/>
                </a:solidFill>
                <a:latin typeface="Algerian" panose="04020705040A02060702" pitchFamily="82" charset="0"/>
              </a:rPr>
              <a:t>SOFTWARE</a:t>
            </a:r>
            <a:r>
              <a:rPr lang="en-US" sz="4000" dirty="0">
                <a:latin typeface="Algerian" panose="04020705040A02060702" pitchFamily="82" charset="0"/>
              </a:rPr>
              <a:t> </a:t>
            </a:r>
          </a:p>
          <a:p>
            <a:r>
              <a:rPr lang="en-US" sz="4000" dirty="0">
                <a:solidFill>
                  <a:schemeClr val="accent1"/>
                </a:solidFill>
                <a:latin typeface="Algerian" panose="04020705040A02060702" pitchFamily="82" charset="0"/>
              </a:rPr>
              <a:t>REQUIREMENTS</a:t>
            </a:r>
          </a:p>
          <a:p>
            <a:pPr marL="342900" indent="-342900">
              <a:buFont typeface="Arial" panose="020B0604020202020204" pitchFamily="34" charset="0"/>
              <a:buChar char="•"/>
            </a:pPr>
            <a:r>
              <a:rPr lang="en-US" sz="2400" dirty="0"/>
              <a:t>ARDUINO IDE</a:t>
            </a:r>
          </a:p>
          <a:p>
            <a:pPr marL="342900" indent="-342900">
              <a:buFont typeface="Arial" panose="020B0604020202020204" pitchFamily="34" charset="0"/>
              <a:buChar char="•"/>
            </a:pPr>
            <a:r>
              <a:rPr lang="en-US" sz="2400" dirty="0"/>
              <a:t>BLYNK IOT </a:t>
            </a:r>
          </a:p>
          <a:p>
            <a:pPr marL="342900" indent="-342900">
              <a:buFont typeface="Arial" panose="020B0604020202020204" pitchFamily="34" charset="0"/>
              <a:buChar char="•"/>
            </a:pPr>
            <a:endParaRPr lang="en-IN" sz="2000" dirty="0">
              <a:solidFill>
                <a:schemeClr val="accent1"/>
              </a:solidFill>
              <a:latin typeface="Algerian" panose="04020705040A02060702" pitchFamily="82" charset="0"/>
            </a:endParaRPr>
          </a:p>
        </p:txBody>
      </p:sp>
      <p:pic>
        <p:nvPicPr>
          <p:cNvPr id="16" name="Picture 15">
            <a:extLst>
              <a:ext uri="{FF2B5EF4-FFF2-40B4-BE49-F238E27FC236}">
                <a16:creationId xmlns:a16="http://schemas.microsoft.com/office/drawing/2014/main" id="{F05706E7-8A23-7557-65E4-12895F985DAE}"/>
              </a:ext>
            </a:extLst>
          </p:cNvPr>
          <p:cNvPicPr>
            <a:picLocks noChangeAspect="1"/>
          </p:cNvPicPr>
          <p:nvPr/>
        </p:nvPicPr>
        <p:blipFill>
          <a:blip r:embed="rId2"/>
          <a:stretch>
            <a:fillRect/>
          </a:stretch>
        </p:blipFill>
        <p:spPr>
          <a:xfrm>
            <a:off x="8040216" y="2852936"/>
            <a:ext cx="1891168" cy="18911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53600312-1551-4ACD-1870-3BAA7FC74B65}"/>
              </a:ext>
            </a:extLst>
          </p:cNvPr>
          <p:cNvPicPr>
            <a:picLocks noChangeAspect="1"/>
          </p:cNvPicPr>
          <p:nvPr/>
        </p:nvPicPr>
        <p:blipFill rotWithShape="1">
          <a:blip r:embed="rId3"/>
          <a:srcRect l="29752" t="32501" r="34185" b="22500"/>
          <a:stretch/>
        </p:blipFill>
        <p:spPr>
          <a:xfrm>
            <a:off x="8985800" y="4615949"/>
            <a:ext cx="2873272" cy="2014452"/>
          </a:xfrm>
          <a:prstGeom prst="ellipse">
            <a:avLst/>
          </a:prstGeom>
          <a:ln>
            <a:noFill/>
          </a:ln>
          <a:effectLst>
            <a:softEdge rad="112500"/>
          </a:effectLst>
        </p:spPr>
      </p:pic>
    </p:spTree>
    <p:extLst>
      <p:ext uri="{BB962C8B-B14F-4D97-AF65-F5344CB8AC3E}">
        <p14:creationId xmlns:p14="http://schemas.microsoft.com/office/powerpoint/2010/main" val="344443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75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75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75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75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75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750"/>
                                        <p:tgtEl>
                                          <p:spTgt spid="12">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750"/>
                                        <p:tgtEl>
                                          <p:spTgt spid="1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animEffect transition="in" filter="fade">
                                      <p:cBhvr>
                                        <p:cTn id="45" dur="750"/>
                                        <p:tgtEl>
                                          <p:spTgt spid="12">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xEl>
                                              <p:pRg st="3" end="3"/>
                                            </p:txEl>
                                          </p:spTgt>
                                        </p:tgtEl>
                                        <p:attrNameLst>
                                          <p:attrName>style.visibility</p:attrName>
                                        </p:attrNameLst>
                                      </p:cBhvr>
                                      <p:to>
                                        <p:strVal val="visible"/>
                                      </p:to>
                                    </p:set>
                                    <p:animEffect transition="in" filter="fade">
                                      <p:cBhvr>
                                        <p:cTn id="50" dur="750"/>
                                        <p:tgtEl>
                                          <p:spTgt spid="1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448" y="128227"/>
            <a:ext cx="9252520" cy="1267544"/>
          </a:xfrm>
        </p:spPr>
        <p:txBody>
          <a:bodyPr>
            <a:normAutofit/>
          </a:bodyPr>
          <a:lstStyle/>
          <a:p>
            <a:r>
              <a:rPr lang="en-US" sz="4400" dirty="0">
                <a:latin typeface="Algerian" panose="04020705040A02060702" pitchFamily="82" charset="0"/>
              </a:rPr>
              <a:t>METHODOLOGY</a:t>
            </a:r>
            <a:endParaRPr sz="4400" dirty="0">
              <a:latin typeface="Algerian" panose="04020705040A02060702" pitchFamily="82" charset="0"/>
            </a:endParaRPr>
          </a:p>
        </p:txBody>
      </p:sp>
      <p:sp>
        <p:nvSpPr>
          <p:cNvPr id="11" name="TextBox 10">
            <a:extLst>
              <a:ext uri="{FF2B5EF4-FFF2-40B4-BE49-F238E27FC236}">
                <a16:creationId xmlns:a16="http://schemas.microsoft.com/office/drawing/2014/main" id="{A8EBED12-F381-C077-4D80-E8D5EEBE1C93}"/>
              </a:ext>
            </a:extLst>
          </p:cNvPr>
          <p:cNvSpPr txBox="1"/>
          <p:nvPr/>
        </p:nvSpPr>
        <p:spPr>
          <a:xfrm>
            <a:off x="623392" y="1395770"/>
            <a:ext cx="799288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DESIGNING THE FEEDER IS ONE OF THE MAJOR TASK.</a:t>
            </a:r>
          </a:p>
          <a:p>
            <a:pPr marL="285750" indent="-285750">
              <a:buFont typeface="Arial" panose="020B0604020202020204" pitchFamily="34" charset="0"/>
              <a:buChar char="•"/>
            </a:pPr>
            <a:r>
              <a:rPr lang="en-US" dirty="0"/>
              <a:t>FIRSTLY, WE HAVE  TO ARRANGE THE BODY PARTS AND CUT THEM PRECISELY TO THE REQUIRED WAY </a:t>
            </a:r>
          </a:p>
          <a:p>
            <a:pPr marL="285750" indent="-285750">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E34424B7-733F-4663-A55C-EA1A46E0ECFF}"/>
              </a:ext>
            </a:extLst>
          </p:cNvPr>
          <p:cNvPicPr>
            <a:picLocks noChangeAspect="1"/>
          </p:cNvPicPr>
          <p:nvPr/>
        </p:nvPicPr>
        <p:blipFill>
          <a:blip r:embed="rId2"/>
          <a:stretch>
            <a:fillRect/>
          </a:stretch>
        </p:blipFill>
        <p:spPr>
          <a:xfrm>
            <a:off x="3935760" y="2220653"/>
            <a:ext cx="3400602" cy="4509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E5F1A2A5-6A00-5F43-813F-FAC7C9DFD1B4}"/>
              </a:ext>
            </a:extLst>
          </p:cNvPr>
          <p:cNvPicPr>
            <a:picLocks noChangeAspect="1"/>
          </p:cNvPicPr>
          <p:nvPr/>
        </p:nvPicPr>
        <p:blipFill>
          <a:blip r:embed="rId3"/>
          <a:stretch>
            <a:fillRect/>
          </a:stretch>
        </p:blipFill>
        <p:spPr>
          <a:xfrm>
            <a:off x="8016548" y="2128899"/>
            <a:ext cx="3552060" cy="45795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7584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75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75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D88D0-012D-4DA1-58F1-279B17E91AF2}"/>
              </a:ext>
            </a:extLst>
          </p:cNvPr>
          <p:cNvSpPr>
            <a:spLocks noGrp="1"/>
          </p:cNvSpPr>
          <p:nvPr>
            <p:ph type="title"/>
          </p:nvPr>
        </p:nvSpPr>
        <p:spPr/>
        <p:txBody>
          <a:bodyPr/>
          <a:lstStyle/>
          <a:p>
            <a:r>
              <a:rPr lang="en-US" sz="3600" dirty="0">
                <a:latin typeface="Algerian" panose="04020705040A02060702" pitchFamily="82" charset="0"/>
              </a:rPr>
              <a:t>METHODOLOGY</a:t>
            </a:r>
            <a:endParaRPr lang="en-IN" dirty="0"/>
          </a:p>
        </p:txBody>
      </p:sp>
      <p:sp>
        <p:nvSpPr>
          <p:cNvPr id="4" name="Content Placeholder 3">
            <a:extLst>
              <a:ext uri="{FF2B5EF4-FFF2-40B4-BE49-F238E27FC236}">
                <a16:creationId xmlns:a16="http://schemas.microsoft.com/office/drawing/2014/main" id="{D975307C-7EEB-DF24-9426-E2F81B26740D}"/>
              </a:ext>
            </a:extLst>
          </p:cNvPr>
          <p:cNvSpPr>
            <a:spLocks noGrp="1"/>
          </p:cNvSpPr>
          <p:nvPr>
            <p:ph sz="half" idx="2"/>
          </p:nvPr>
        </p:nvSpPr>
        <p:spPr>
          <a:xfrm>
            <a:off x="1343472" y="1772816"/>
            <a:ext cx="4968552" cy="4896544"/>
          </a:xfrm>
        </p:spPr>
        <p:txBody>
          <a:bodyPr>
            <a:normAutofit/>
          </a:bodyPr>
          <a:lstStyle/>
          <a:p>
            <a:pPr marL="285750" indent="-285750">
              <a:buFont typeface="Arial" panose="020B0604020202020204" pitchFamily="34" charset="0"/>
              <a:buChar char="•"/>
            </a:pPr>
            <a:r>
              <a:rPr lang="en-US" dirty="0"/>
              <a:t>THE PVC PIPES WHICH ARE CUT SHOULD BE ATTACHED TO THE PLYWOOD TO MAKE A RIGID STRUCUTURE</a:t>
            </a:r>
          </a:p>
          <a:p>
            <a:endParaRPr lang="en-IN" dirty="0"/>
          </a:p>
        </p:txBody>
      </p:sp>
      <p:pic>
        <p:nvPicPr>
          <p:cNvPr id="11" name="Picture 10">
            <a:extLst>
              <a:ext uri="{FF2B5EF4-FFF2-40B4-BE49-F238E27FC236}">
                <a16:creationId xmlns:a16="http://schemas.microsoft.com/office/drawing/2014/main" id="{014339C5-5882-CE28-3FC3-696B6CFEF47B}"/>
              </a:ext>
            </a:extLst>
          </p:cNvPr>
          <p:cNvPicPr>
            <a:picLocks noChangeAspect="1"/>
          </p:cNvPicPr>
          <p:nvPr/>
        </p:nvPicPr>
        <p:blipFill>
          <a:blip r:embed="rId2"/>
          <a:stretch>
            <a:fillRect/>
          </a:stretch>
        </p:blipFill>
        <p:spPr>
          <a:xfrm>
            <a:off x="7176120" y="438202"/>
            <a:ext cx="4464496" cy="59625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3637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509</TotalTime>
  <Words>600</Words>
  <Application>Microsoft Office PowerPoint</Application>
  <PresentationFormat>Widescreen</PresentationFormat>
  <Paragraphs>71</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Algerian</vt:lpstr>
      <vt:lpstr>Arial</vt:lpstr>
      <vt:lpstr>Arial Rounded MT Bold</vt:lpstr>
      <vt:lpstr>Candara</vt:lpstr>
      <vt:lpstr>Consolas</vt:lpstr>
      <vt:lpstr>Cooper Black</vt:lpstr>
      <vt:lpstr>RalewayMedium</vt:lpstr>
      <vt:lpstr>Roboto</vt:lpstr>
      <vt:lpstr>Wingdings</vt:lpstr>
      <vt:lpstr>Tech Computer 16x9</vt:lpstr>
      <vt:lpstr>AUTOMATIC PET FEEDER.</vt:lpstr>
      <vt:lpstr>CONTENTS.</vt:lpstr>
      <vt:lpstr>INTRODUCTION</vt:lpstr>
      <vt:lpstr>PowerPoint Presentation</vt:lpstr>
      <vt:lpstr>PROBLEMS to be solved</vt:lpstr>
      <vt:lpstr>TARGET AUDIENCE</vt:lpstr>
      <vt:lpstr>PowerPoint Presentation</vt:lpstr>
      <vt:lpstr>METHODOLOGY</vt:lpstr>
      <vt:lpstr>METHODOLOGY</vt:lpstr>
      <vt:lpstr>METHODOLOGY</vt:lpstr>
      <vt:lpstr>METHODOLOGY</vt:lpstr>
      <vt:lpstr>RAW SKETCH</vt:lpstr>
      <vt:lpstr>FEATURES</vt:lpstr>
      <vt:lpstr>FEATURES</vt:lpstr>
      <vt:lpstr>PowerPoint Presentation</vt:lpstr>
      <vt:lpstr>PowerPoint Presentation</vt:lpstr>
      <vt:lpstr>GROUP MEMBERS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chaitanya vardhan</dc:creator>
  <cp:lastModifiedBy>chaitanya vardhan</cp:lastModifiedBy>
  <cp:revision>9</cp:revision>
  <dcterms:created xsi:type="dcterms:W3CDTF">2022-10-19T17:16:15Z</dcterms:created>
  <dcterms:modified xsi:type="dcterms:W3CDTF">2023-04-22T07:51:07Z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